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432" r:id="rId4"/>
    <p:sldId id="433" r:id="rId5"/>
    <p:sldId id="434" r:id="rId6"/>
    <p:sldId id="435" r:id="rId7"/>
    <p:sldId id="43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257"/>
            <p14:sldId id="432"/>
            <p14:sldId id="433"/>
            <p14:sldId id="434"/>
            <p14:sldId id="435"/>
            <p14:sldId id="436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89" d="100"/>
          <a:sy n="89" d="100"/>
        </p:scale>
        <p:origin x="126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00AA-71F6-4B38-A96F-D4929E42DDC0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764C-ACE4-4D65-8925-7083D19F2E56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C569-B37F-4A07-A385-59ADF2EB7FC3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4339-DFFA-413C-96F1-54D4577E4125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90A4-8704-4D35-88E9-763D6CAA4F66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0F8E-49C1-4CF5-BE45-7561B704C8A0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4043-1273-40C0-ACF1-9CABA0AD744B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3BF4-7B6E-4036-A9A2-3BBD3284E136}" type="datetime1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1E9C-DAE4-41F4-9632-A36903493C63}" type="datetime1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9C4D-5AD0-499A-8CFD-6DFDD57B0CD3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F693-2933-4894-A0BD-556BE2258849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A70A-93F7-431F-8674-92C4DB8C8844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Cloud </a:t>
            </a:r>
            <a:r>
              <a:rPr lang="en-US" b="1" dirty="0"/>
              <a:t>Technology Fundaments 21UCA501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Monisha S M - Assistant </a:t>
            </a:r>
            <a:r>
              <a:rPr lang="en-US" dirty="0" smtClean="0"/>
              <a:t>Professor </a:t>
            </a:r>
            <a:r>
              <a:rPr lang="en-US" dirty="0" smtClean="0"/>
              <a:t>Computer </a:t>
            </a:r>
            <a:r>
              <a:rPr lang="en-US" dirty="0" smtClean="0"/>
              <a:t>Application </a:t>
            </a:r>
            <a:r>
              <a:rPr lang="en-US" dirty="0" err="1"/>
              <a:t>d</a:t>
            </a:r>
            <a:r>
              <a:rPr lang="en-US" dirty="0" err="1" smtClean="0"/>
              <a:t>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L</a:t>
            </a:r>
            <a:r>
              <a:rPr lang="en-US" b="1" dirty="0" smtClean="0">
                <a:solidFill>
                  <a:srgbClr val="92D050"/>
                </a:solidFill>
              </a:rPr>
              <a:t>aws </a:t>
            </a:r>
            <a:r>
              <a:rPr lang="en-US" b="1" dirty="0">
                <a:solidFill>
                  <a:srgbClr val="92D050"/>
                </a:solidFill>
              </a:rPr>
              <a:t>of </a:t>
            </a:r>
            <a:r>
              <a:rPr lang="en-US" b="1" dirty="0" err="1">
                <a:solidFill>
                  <a:srgbClr val="92D050"/>
                </a:solidFill>
              </a:rPr>
              <a:t>C</a:t>
            </a:r>
            <a:r>
              <a:rPr lang="en-US" b="1" dirty="0" err="1" smtClean="0">
                <a:solidFill>
                  <a:srgbClr val="92D050"/>
                </a:solidFill>
              </a:rPr>
              <a:t>loudonomics</a:t>
            </a:r>
            <a:endParaRPr lang="en-US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Joe </a:t>
            </a:r>
            <a:r>
              <a:rPr lang="en-US" sz="2400" dirty="0" err="1"/>
              <a:t>Wienman</a:t>
            </a:r>
            <a:r>
              <a:rPr lang="en-US" sz="2400" dirty="0"/>
              <a:t> of AT&amp;T Global Services has concisely stated the advantages that cloud </a:t>
            </a:r>
            <a:r>
              <a:rPr lang="en-US" sz="2400" dirty="0" smtClean="0"/>
              <a:t>computing offers </a:t>
            </a:r>
            <a:r>
              <a:rPr lang="en-US" sz="2400" dirty="0"/>
              <a:t>over a private or captured system. His article appeared on Gigaom.com at: http</a:t>
            </a:r>
            <a:r>
              <a:rPr lang="en-US" sz="2400" dirty="0" smtClean="0"/>
              <a:t>:// gigaom.com/2008/09/07/the-10-laws-of-cloudonomics</a:t>
            </a:r>
            <a:r>
              <a:rPr lang="en-US" sz="2400" dirty="0"/>
              <a:t>/. A summary of </a:t>
            </a:r>
            <a:r>
              <a:rPr lang="en-US" sz="2400" dirty="0" err="1" smtClean="0"/>
              <a:t>Wienman’s</a:t>
            </a:r>
            <a:r>
              <a:rPr lang="en-US" sz="2400" dirty="0"/>
              <a:t> </a:t>
            </a:r>
            <a:r>
              <a:rPr lang="en-US" sz="2400" dirty="0" smtClean="0"/>
              <a:t>“10 </a:t>
            </a:r>
            <a:r>
              <a:rPr lang="en-US" sz="2400" dirty="0"/>
              <a:t>Laws of </a:t>
            </a:r>
            <a:r>
              <a:rPr lang="en-US" sz="2400" dirty="0" err="1"/>
              <a:t>Cloudonomics</a:t>
            </a:r>
            <a:r>
              <a:rPr lang="en-US" sz="2400" dirty="0"/>
              <a:t>” follows and his interpretation: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2332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L</a:t>
            </a:r>
            <a:r>
              <a:rPr lang="en-US" b="1" dirty="0" smtClean="0">
                <a:solidFill>
                  <a:srgbClr val="92D050"/>
                </a:solidFill>
              </a:rPr>
              <a:t>aws </a:t>
            </a:r>
            <a:r>
              <a:rPr lang="en-US" b="1" dirty="0">
                <a:solidFill>
                  <a:srgbClr val="92D050"/>
                </a:solidFill>
              </a:rPr>
              <a:t>of </a:t>
            </a:r>
            <a:r>
              <a:rPr lang="en-US" b="1" dirty="0" err="1">
                <a:solidFill>
                  <a:srgbClr val="92D050"/>
                </a:solidFill>
              </a:rPr>
              <a:t>C</a:t>
            </a:r>
            <a:r>
              <a:rPr lang="en-US" b="1" dirty="0" err="1" smtClean="0">
                <a:solidFill>
                  <a:srgbClr val="92D050"/>
                </a:solidFill>
              </a:rPr>
              <a:t>loudonomics</a:t>
            </a:r>
            <a:endParaRPr lang="en-US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1. Utility services cost less even though they cost more.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Utilities charge a premium for their services, but customers </a:t>
            </a:r>
            <a:r>
              <a:rPr lang="en-US" sz="2400" dirty="0" smtClean="0"/>
              <a:t>save money </a:t>
            </a:r>
            <a:r>
              <a:rPr lang="en-US" sz="2400" dirty="0"/>
              <a:t>by not paying </a:t>
            </a:r>
            <a:r>
              <a:rPr lang="en-US" sz="2400" dirty="0" smtClean="0"/>
              <a:t>for services </a:t>
            </a:r>
            <a:r>
              <a:rPr lang="en-US" sz="2400" dirty="0"/>
              <a:t>that they aren’t using.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/>
              <a:t>2. On-demand trumps forecasting.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The ability to provision and tear down resources (de-provision) captures revenue </a:t>
            </a:r>
            <a:r>
              <a:rPr lang="en-US" sz="2400" dirty="0" smtClean="0"/>
              <a:t>and lowers </a:t>
            </a:r>
            <a:r>
              <a:rPr lang="en-US" sz="2400" dirty="0"/>
              <a:t>costs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/>
              <a:t>3. The peak of the sum is never greater than the sum of the peaks.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A cloud can deploy less capacity because the peaks of individual tenants in a shared </a:t>
            </a:r>
            <a:r>
              <a:rPr lang="en-US" sz="2400" dirty="0" smtClean="0"/>
              <a:t>system are </a:t>
            </a:r>
            <a:r>
              <a:rPr lang="en-US" sz="2400" dirty="0"/>
              <a:t>averaged over time by the group of tenants.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5034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L</a:t>
            </a:r>
            <a:r>
              <a:rPr lang="en-US" b="1" dirty="0" smtClean="0">
                <a:solidFill>
                  <a:srgbClr val="92D050"/>
                </a:solidFill>
              </a:rPr>
              <a:t>aws </a:t>
            </a:r>
            <a:r>
              <a:rPr lang="en-US" b="1" dirty="0">
                <a:solidFill>
                  <a:srgbClr val="92D050"/>
                </a:solidFill>
              </a:rPr>
              <a:t>of </a:t>
            </a:r>
            <a:r>
              <a:rPr lang="en-US" b="1" dirty="0" err="1">
                <a:solidFill>
                  <a:srgbClr val="92D050"/>
                </a:solidFill>
              </a:rPr>
              <a:t>C</a:t>
            </a:r>
            <a:r>
              <a:rPr lang="en-US" b="1" dirty="0" err="1" smtClean="0">
                <a:solidFill>
                  <a:srgbClr val="92D050"/>
                </a:solidFill>
              </a:rPr>
              <a:t>loudonomics</a:t>
            </a:r>
            <a:endParaRPr lang="en-US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4. Aggregate demand is smoother than individual.</a:t>
            </a:r>
          </a:p>
          <a:p>
            <a:pPr algn="just"/>
            <a:r>
              <a:rPr lang="en-US" sz="2400" dirty="0"/>
              <a:t>Multi-tenancy also tends to average the variability intrinsic in individual demand </a:t>
            </a:r>
            <a:r>
              <a:rPr lang="en-US" sz="2400" dirty="0" smtClean="0"/>
              <a:t>because the </a:t>
            </a:r>
            <a:r>
              <a:rPr lang="en-US" sz="2400" dirty="0"/>
              <a:t>“coefficient of random variables” is always less than or equal to that of any of the individual</a:t>
            </a:r>
          </a:p>
          <a:p>
            <a:pPr algn="just"/>
            <a:r>
              <a:rPr lang="en-US" sz="2400" dirty="0"/>
              <a:t>variables. With a more predictable demand and less variation, clouds can run </a:t>
            </a:r>
            <a:r>
              <a:rPr lang="en-US" sz="2400" dirty="0" smtClean="0"/>
              <a:t>at higher </a:t>
            </a:r>
            <a:r>
              <a:rPr lang="en-US" sz="2400" dirty="0"/>
              <a:t>utilization rates than captive systems. This allows cloud systems to operate </a:t>
            </a:r>
            <a:r>
              <a:rPr lang="en-US" sz="2400" dirty="0" smtClean="0"/>
              <a:t>at higher </a:t>
            </a:r>
            <a:r>
              <a:rPr lang="en-US" sz="2400" dirty="0"/>
              <a:t>efficiencies and lower costs.</a:t>
            </a:r>
          </a:p>
          <a:p>
            <a:pPr algn="just"/>
            <a:r>
              <a:rPr lang="en-US" sz="2400" b="1" dirty="0"/>
              <a:t>5. Average unit costs are reduced by distributing fixed costs over more units of output.</a:t>
            </a:r>
          </a:p>
          <a:p>
            <a:pPr algn="just"/>
            <a:r>
              <a:rPr lang="en-US" sz="2400" dirty="0"/>
              <a:t>Cloud vendors have a size that allows them to purchase resources at significantly </a:t>
            </a:r>
            <a:r>
              <a:rPr lang="en-US" sz="2400" dirty="0" smtClean="0"/>
              <a:t>reduced prices</a:t>
            </a:r>
            <a:r>
              <a:rPr lang="en-US" sz="2400" dirty="0"/>
              <a:t>. (This feature was described in the previous section.)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4835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L</a:t>
            </a:r>
            <a:r>
              <a:rPr lang="en-US" b="1" dirty="0" smtClean="0">
                <a:solidFill>
                  <a:srgbClr val="92D050"/>
                </a:solidFill>
              </a:rPr>
              <a:t>aws </a:t>
            </a:r>
            <a:r>
              <a:rPr lang="en-US" b="1" dirty="0">
                <a:solidFill>
                  <a:srgbClr val="92D050"/>
                </a:solidFill>
              </a:rPr>
              <a:t>of </a:t>
            </a:r>
            <a:r>
              <a:rPr lang="en-US" b="1" dirty="0" err="1">
                <a:solidFill>
                  <a:srgbClr val="92D050"/>
                </a:solidFill>
              </a:rPr>
              <a:t>C</a:t>
            </a:r>
            <a:r>
              <a:rPr lang="en-US" b="1" dirty="0" err="1" smtClean="0">
                <a:solidFill>
                  <a:srgbClr val="92D050"/>
                </a:solidFill>
              </a:rPr>
              <a:t>loudonomics</a:t>
            </a:r>
            <a:endParaRPr lang="en-US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6. Superiority in numbers is the most important factor in the result of a </a:t>
            </a:r>
            <a:r>
              <a:rPr lang="en-US" sz="2400" b="1" dirty="0" smtClean="0"/>
              <a:t>combat (Clausewitz</a:t>
            </a:r>
            <a:r>
              <a:rPr lang="en-US" sz="2400" b="1" dirty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/>
              <a:t>Weinman</a:t>
            </a:r>
            <a:r>
              <a:rPr lang="en-US" sz="2400" dirty="0"/>
              <a:t> argues that a large cloud’s size has the ability to repel botnets and </a:t>
            </a:r>
            <a:r>
              <a:rPr lang="en-US" sz="2400" dirty="0" err="1"/>
              <a:t>DDoS</a:t>
            </a:r>
            <a:r>
              <a:rPr lang="en-US" sz="2400" dirty="0"/>
              <a:t> </a:t>
            </a:r>
            <a:r>
              <a:rPr lang="en-US" sz="2400" dirty="0" smtClean="0"/>
              <a:t>attacks better </a:t>
            </a:r>
            <a:r>
              <a:rPr lang="en-US" sz="2400" dirty="0"/>
              <a:t>than smaller systems do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b="1" dirty="0"/>
              <a:t>7. Space-time is a continuum (Einstein/</a:t>
            </a:r>
            <a:r>
              <a:rPr lang="en-US" sz="2400" b="1" dirty="0" err="1"/>
              <a:t>Minkowski</a:t>
            </a:r>
            <a:r>
              <a:rPr lang="en-US" sz="2400" b="1" dirty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The ability of a task to be accomplished in the cloud using parallel processing allows </a:t>
            </a:r>
            <a:r>
              <a:rPr lang="en-US" sz="2400" dirty="0" err="1" smtClean="0"/>
              <a:t>realtime</a:t>
            </a:r>
            <a:r>
              <a:rPr lang="en-US" sz="2400" dirty="0"/>
              <a:t> </a:t>
            </a:r>
            <a:r>
              <a:rPr lang="en-US" sz="2400" dirty="0" smtClean="0"/>
              <a:t>business </a:t>
            </a:r>
            <a:r>
              <a:rPr lang="en-US" sz="2400" dirty="0"/>
              <a:t>to respond quicker to business conditions and accelerates decision making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providing a measurable advantage.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7731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L</a:t>
            </a:r>
            <a:r>
              <a:rPr lang="en-US" b="1" dirty="0" smtClean="0">
                <a:solidFill>
                  <a:srgbClr val="92D050"/>
                </a:solidFill>
              </a:rPr>
              <a:t>aws </a:t>
            </a:r>
            <a:r>
              <a:rPr lang="en-US" b="1" dirty="0">
                <a:solidFill>
                  <a:srgbClr val="92D050"/>
                </a:solidFill>
              </a:rPr>
              <a:t>of </a:t>
            </a:r>
            <a:r>
              <a:rPr lang="en-US" b="1" dirty="0" err="1">
                <a:solidFill>
                  <a:srgbClr val="92D050"/>
                </a:solidFill>
              </a:rPr>
              <a:t>C</a:t>
            </a:r>
            <a:r>
              <a:rPr lang="en-US" b="1" dirty="0" err="1" smtClean="0">
                <a:solidFill>
                  <a:srgbClr val="92D050"/>
                </a:solidFill>
              </a:rPr>
              <a:t>loudonomics</a:t>
            </a:r>
            <a:endParaRPr lang="en-US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8. Dispersion is the inverse square of latency.</a:t>
            </a:r>
          </a:p>
          <a:p>
            <a:pPr algn="just"/>
            <a:r>
              <a:rPr lang="en-US" sz="2400" dirty="0"/>
              <a:t>Latency, or the delay in getting a response to a request, requires both large-scale </a:t>
            </a:r>
            <a:r>
              <a:rPr lang="en-US" sz="2400" dirty="0" smtClean="0"/>
              <a:t>and multi-site </a:t>
            </a:r>
            <a:r>
              <a:rPr lang="en-US" sz="2400" dirty="0"/>
              <a:t>deployments that are a characteristic of cloud providers. Cutting latency in </a:t>
            </a:r>
            <a:r>
              <a:rPr lang="en-US" sz="2400" dirty="0" smtClean="0"/>
              <a:t>half requires </a:t>
            </a:r>
            <a:r>
              <a:rPr lang="en-US" sz="2400" dirty="0"/>
              <a:t>four times the number of nodes in a system.</a:t>
            </a:r>
          </a:p>
          <a:p>
            <a:pPr algn="just"/>
            <a:r>
              <a:rPr lang="en-US" sz="2400" b="1" dirty="0"/>
              <a:t>9. Don’t put all your eggs in one basket.</a:t>
            </a:r>
          </a:p>
          <a:p>
            <a:pPr algn="just"/>
            <a:r>
              <a:rPr lang="en-US" sz="2400" dirty="0"/>
              <a:t>The reliability of a system with </a:t>
            </a:r>
            <a:r>
              <a:rPr lang="en-US" sz="2400" i="1" dirty="0"/>
              <a:t>n </a:t>
            </a:r>
            <a:r>
              <a:rPr lang="en-US" sz="2400" dirty="0"/>
              <a:t>redundant components and a reliability of r is 1-(</a:t>
            </a:r>
            <a:r>
              <a:rPr lang="en-US" sz="2400" dirty="0" smtClean="0"/>
              <a:t>1-</a:t>
            </a:r>
            <a:r>
              <a:rPr lang="en-US" sz="2400" i="1" dirty="0" smtClean="0"/>
              <a:t>r</a:t>
            </a:r>
            <a:r>
              <a:rPr lang="en-US" sz="2400" dirty="0" smtClean="0"/>
              <a:t>)</a:t>
            </a:r>
            <a:r>
              <a:rPr lang="en-US" sz="2400" i="1" dirty="0" smtClean="0"/>
              <a:t>n</a:t>
            </a:r>
            <a:r>
              <a:rPr lang="en-US" sz="2400" dirty="0" smtClean="0"/>
              <a:t>. Therefore</a:t>
            </a:r>
            <a:r>
              <a:rPr lang="en-US" sz="2400" dirty="0"/>
              <a:t>, when a datacenter achieves a reliability of 99 percent, two redundant datacenters</a:t>
            </a:r>
          </a:p>
          <a:p>
            <a:pPr algn="just"/>
            <a:r>
              <a:rPr lang="en-US" sz="2400" dirty="0"/>
              <a:t>have a reliability of 99.99 percent (four nines) and three redundant datacenters </a:t>
            </a:r>
            <a:r>
              <a:rPr lang="en-US" sz="2400" dirty="0" smtClean="0"/>
              <a:t>can achieve </a:t>
            </a:r>
            <a:r>
              <a:rPr lang="en-US" sz="2400" dirty="0"/>
              <a:t>a reliability of 99.9999 percent (six nines). Large cloud providers with </a:t>
            </a:r>
            <a:r>
              <a:rPr lang="en-US" sz="2400" dirty="0" smtClean="0"/>
              <a:t>geographically dispersed </a:t>
            </a:r>
            <a:r>
              <a:rPr lang="en-US" sz="2400" dirty="0"/>
              <a:t>sites worldwide therefore achieve reliability rates that are hard for private</a:t>
            </a:r>
          </a:p>
          <a:p>
            <a:pPr algn="just"/>
            <a:r>
              <a:rPr lang="en-US" sz="2400" dirty="0"/>
              <a:t>systems to achieve.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80780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L</a:t>
            </a:r>
            <a:r>
              <a:rPr lang="en-US" b="1" dirty="0" smtClean="0">
                <a:solidFill>
                  <a:srgbClr val="92D050"/>
                </a:solidFill>
              </a:rPr>
              <a:t>aws </a:t>
            </a:r>
            <a:r>
              <a:rPr lang="en-US" b="1" dirty="0">
                <a:solidFill>
                  <a:srgbClr val="92D050"/>
                </a:solidFill>
              </a:rPr>
              <a:t>of </a:t>
            </a:r>
            <a:r>
              <a:rPr lang="en-US" b="1" dirty="0" err="1">
                <a:solidFill>
                  <a:srgbClr val="92D050"/>
                </a:solidFill>
              </a:rPr>
              <a:t>C</a:t>
            </a:r>
            <a:r>
              <a:rPr lang="en-US" b="1" dirty="0" err="1" smtClean="0">
                <a:solidFill>
                  <a:srgbClr val="92D050"/>
                </a:solidFill>
              </a:rPr>
              <a:t>loudonomics</a:t>
            </a:r>
            <a:endParaRPr lang="en-US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10. An object at rest tends to stay at rest (Newton).</a:t>
            </a:r>
          </a:p>
          <a:p>
            <a:pPr algn="just"/>
            <a:r>
              <a:rPr lang="en-US" sz="2400" dirty="0"/>
              <a:t>Private datacenters tend to be located in places where the company or unit was founded </a:t>
            </a:r>
            <a:r>
              <a:rPr lang="en-US" sz="2400" dirty="0" smtClean="0"/>
              <a:t>or acquired</a:t>
            </a:r>
            <a:r>
              <a:rPr lang="en-US" sz="2400" dirty="0"/>
              <a:t>. Cloud providers can site their datacenters in what are called “greenfield sites.” </a:t>
            </a:r>
            <a:r>
              <a:rPr lang="en-US" sz="2400" dirty="0" smtClean="0"/>
              <a:t>A </a:t>
            </a:r>
            <a:r>
              <a:rPr lang="en-US" sz="2400" i="1" dirty="0" smtClean="0"/>
              <a:t>greenfield </a:t>
            </a:r>
            <a:r>
              <a:rPr lang="en-US" sz="2400" i="1" dirty="0"/>
              <a:t>site </a:t>
            </a:r>
            <a:r>
              <a:rPr lang="en-US" sz="2400" dirty="0"/>
              <a:t>is one that is environmentally friendly: locations that are on a network </a:t>
            </a:r>
            <a:r>
              <a:rPr lang="en-US" sz="2400" dirty="0" smtClean="0"/>
              <a:t>backbone, have </a:t>
            </a:r>
            <a:r>
              <a:rPr lang="en-US" sz="2400" dirty="0"/>
              <a:t>cheap access to power and cooling, where land is inexpensive, and the </a:t>
            </a:r>
            <a:r>
              <a:rPr lang="en-US" sz="2400" dirty="0" smtClean="0"/>
              <a:t>environmental impact </a:t>
            </a:r>
            <a:r>
              <a:rPr lang="en-US" sz="2400" dirty="0"/>
              <a:t>is low. A network backbone is a very high-capacity network connection. </a:t>
            </a:r>
            <a:r>
              <a:rPr lang="en-US" sz="2400" dirty="0" smtClean="0"/>
              <a:t>On the </a:t>
            </a:r>
            <a:r>
              <a:rPr lang="en-US" sz="2400" dirty="0"/>
              <a:t>Internet, an Internet backbone consists of the high-capacity routes and routers that </a:t>
            </a:r>
            <a:r>
              <a:rPr lang="en-US" sz="2400" dirty="0" smtClean="0"/>
              <a:t>are typically </a:t>
            </a:r>
            <a:r>
              <a:rPr lang="en-US" sz="2400" dirty="0"/>
              <a:t>operated by an individual service provider such as a government or </a:t>
            </a:r>
            <a:r>
              <a:rPr lang="en-US" sz="2400" dirty="0" smtClean="0"/>
              <a:t>commercial </a:t>
            </a:r>
            <a:r>
              <a:rPr lang="en-US" sz="2400" dirty="0"/>
              <a:t>entity. You can access a jump page of Internet backbone maps at: http://www.</a:t>
            </a:r>
          </a:p>
          <a:p>
            <a:pPr algn="just"/>
            <a:r>
              <a:rPr lang="en-US" sz="2400" dirty="0"/>
              <a:t>nthelp.com/maps.htm.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3596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718</Words>
  <Application>Microsoft Office PowerPoint</Application>
  <PresentationFormat>On-screen Show (4:3)</PresentationFormat>
  <Paragraphs>45</Paragraphs>
  <Slides>8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Times New Roman</vt:lpstr>
      <vt:lpstr>Office Theme</vt:lpstr>
      <vt:lpstr>Cloud Technology Fundaments 21UCA501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Microsoft account</cp:lastModifiedBy>
  <cp:revision>189</cp:revision>
  <dcterms:created xsi:type="dcterms:W3CDTF">2006-08-16T00:00:00Z</dcterms:created>
  <dcterms:modified xsi:type="dcterms:W3CDTF">2023-08-05T17:55:03Z</dcterms:modified>
</cp:coreProperties>
</file>